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53"/>
  </p:notesMasterIdLst>
  <p:handoutMasterIdLst>
    <p:handoutMasterId r:id="rId54"/>
  </p:handoutMasterIdLst>
  <p:sldIdLst>
    <p:sldId id="256" r:id="rId2"/>
    <p:sldId id="257" r:id="rId3"/>
    <p:sldId id="307" r:id="rId4"/>
    <p:sldId id="267" r:id="rId5"/>
    <p:sldId id="308" r:id="rId6"/>
    <p:sldId id="355" r:id="rId7"/>
    <p:sldId id="310" r:id="rId8"/>
    <p:sldId id="311" r:id="rId9"/>
    <p:sldId id="312" r:id="rId10"/>
    <p:sldId id="313" r:id="rId11"/>
    <p:sldId id="314" r:id="rId12"/>
    <p:sldId id="315" r:id="rId13"/>
    <p:sldId id="316" r:id="rId14"/>
    <p:sldId id="317" r:id="rId15"/>
    <p:sldId id="318" r:id="rId16"/>
    <p:sldId id="319" r:id="rId17"/>
    <p:sldId id="320" r:id="rId18"/>
    <p:sldId id="321" r:id="rId19"/>
    <p:sldId id="322" r:id="rId20"/>
    <p:sldId id="323" r:id="rId21"/>
    <p:sldId id="324" r:id="rId22"/>
    <p:sldId id="325" r:id="rId23"/>
    <p:sldId id="326" r:id="rId24"/>
    <p:sldId id="327" r:id="rId25"/>
    <p:sldId id="328" r:id="rId26"/>
    <p:sldId id="329" r:id="rId27"/>
    <p:sldId id="330" r:id="rId28"/>
    <p:sldId id="331" r:id="rId29"/>
    <p:sldId id="332" r:id="rId30"/>
    <p:sldId id="333" r:id="rId31"/>
    <p:sldId id="334" r:id="rId32"/>
    <p:sldId id="335" r:id="rId33"/>
    <p:sldId id="336" r:id="rId34"/>
    <p:sldId id="337" r:id="rId35"/>
    <p:sldId id="338" r:id="rId36"/>
    <p:sldId id="339" r:id="rId37"/>
    <p:sldId id="340" r:id="rId38"/>
    <p:sldId id="341" r:id="rId39"/>
    <p:sldId id="342" r:id="rId40"/>
    <p:sldId id="343" r:id="rId41"/>
    <p:sldId id="344" r:id="rId42"/>
    <p:sldId id="345" r:id="rId43"/>
    <p:sldId id="346" r:id="rId44"/>
    <p:sldId id="347" r:id="rId45"/>
    <p:sldId id="348" r:id="rId46"/>
    <p:sldId id="349" r:id="rId47"/>
    <p:sldId id="350" r:id="rId48"/>
    <p:sldId id="351" r:id="rId49"/>
    <p:sldId id="352" r:id="rId50"/>
    <p:sldId id="353" r:id="rId51"/>
    <p:sldId id="354" r:id="rId52"/>
  </p:sldIdLst>
  <p:sldSz cx="9144000" cy="6858000" type="screen4x3"/>
  <p:notesSz cx="6858000" cy="91440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33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7" autoAdjust="0"/>
    <p:restoredTop sz="94614" autoAdjust="0"/>
  </p:normalViewPr>
  <p:slideViewPr>
    <p:cSldViewPr>
      <p:cViewPr>
        <p:scale>
          <a:sx n="77" d="100"/>
          <a:sy n="77" d="100"/>
        </p:scale>
        <p:origin x="-1170" y="1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notesMaster" Target="notesMasters/notesMaster1.xml"/><Relationship Id="rId58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viewProps" Target="view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ACF48563-CEE8-4019-A0DD-EBE75EF2D6A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234212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9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19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5190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519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19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19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74DC5B99-5C98-4C84-91B7-3C78699E4DD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00660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2F58417-E999-4ACA-9854-90F5E3D508D3}" type="slidenum">
              <a:rPr lang="en-US"/>
              <a:pPr/>
              <a:t>1</a:t>
            </a:fld>
            <a:endParaRPr lang="en-US"/>
          </a:p>
        </p:txBody>
      </p:sp>
      <p:sp>
        <p:nvSpPr>
          <p:cNvPr id="2539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3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CB5D83B-6E40-4A04-A54B-BE91556237BE}" type="slidenum">
              <a:rPr lang="en-US"/>
              <a:pPr/>
              <a:t>10</a:t>
            </a:fld>
            <a:endParaRPr lang="en-US"/>
          </a:p>
        </p:txBody>
      </p:sp>
      <p:sp>
        <p:nvSpPr>
          <p:cNvPr id="2631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3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641C2C2-E039-4073-AAFC-3F6F04335D1C}" type="slidenum">
              <a:rPr lang="en-US"/>
              <a:pPr/>
              <a:t>11</a:t>
            </a:fld>
            <a:endParaRPr lang="en-US"/>
          </a:p>
        </p:txBody>
      </p:sp>
      <p:sp>
        <p:nvSpPr>
          <p:cNvPr id="264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4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345ADD2-BED5-432F-8986-D8DF0DFE9B8B}" type="slidenum">
              <a:rPr lang="en-US"/>
              <a:pPr/>
              <a:t>12</a:t>
            </a:fld>
            <a:endParaRPr lang="en-US"/>
          </a:p>
        </p:txBody>
      </p:sp>
      <p:sp>
        <p:nvSpPr>
          <p:cNvPr id="2652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5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0609CDC-F606-4E3A-9B35-634BA0600AD2}" type="slidenum">
              <a:rPr lang="en-US"/>
              <a:pPr/>
              <a:t>13</a:t>
            </a:fld>
            <a:endParaRPr lang="en-US"/>
          </a:p>
        </p:txBody>
      </p:sp>
      <p:sp>
        <p:nvSpPr>
          <p:cNvPr id="266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AC66182-35E7-4526-A030-37A17F65C6AC}" type="slidenum">
              <a:rPr lang="en-US"/>
              <a:pPr/>
              <a:t>14</a:t>
            </a:fld>
            <a:endParaRPr lang="en-US"/>
          </a:p>
        </p:txBody>
      </p:sp>
      <p:sp>
        <p:nvSpPr>
          <p:cNvPr id="2672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7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1D9A5A1-5216-4B21-B2CA-1CC2CA64A534}" type="slidenum">
              <a:rPr lang="en-US"/>
              <a:pPr/>
              <a:t>15</a:t>
            </a:fld>
            <a:endParaRPr lang="en-US"/>
          </a:p>
        </p:txBody>
      </p:sp>
      <p:sp>
        <p:nvSpPr>
          <p:cNvPr id="2682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8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AE91FA4-7D9D-4E0B-A5D3-02578E0299AB}" type="slidenum">
              <a:rPr lang="en-US"/>
              <a:pPr/>
              <a:t>16</a:t>
            </a:fld>
            <a:endParaRPr lang="en-US"/>
          </a:p>
        </p:txBody>
      </p:sp>
      <p:sp>
        <p:nvSpPr>
          <p:cNvPr id="2693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9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50572AC-B135-418E-8231-6FE6BA46DC27}" type="slidenum">
              <a:rPr lang="en-US"/>
              <a:pPr/>
              <a:t>17</a:t>
            </a:fld>
            <a:endParaRPr lang="en-US"/>
          </a:p>
        </p:txBody>
      </p:sp>
      <p:sp>
        <p:nvSpPr>
          <p:cNvPr id="2703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0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1AD2421-7376-4403-A184-3DE74FF1FCCE}" type="slidenum">
              <a:rPr lang="en-US"/>
              <a:pPr/>
              <a:t>18</a:t>
            </a:fld>
            <a:endParaRPr lang="en-US"/>
          </a:p>
        </p:txBody>
      </p:sp>
      <p:sp>
        <p:nvSpPr>
          <p:cNvPr id="2713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1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A36FB1C-67E9-43F8-B41C-6F1411E69200}" type="slidenum">
              <a:rPr lang="en-US"/>
              <a:pPr/>
              <a:t>19</a:t>
            </a:fld>
            <a:endParaRPr lang="en-US"/>
          </a:p>
        </p:txBody>
      </p:sp>
      <p:sp>
        <p:nvSpPr>
          <p:cNvPr id="272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2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D013A25-02F8-404B-BC66-B3B1E9FBD2C9}" type="slidenum">
              <a:rPr lang="en-US"/>
              <a:pPr/>
              <a:t>2</a:t>
            </a:fld>
            <a:endParaRPr lang="en-US"/>
          </a:p>
        </p:txBody>
      </p:sp>
      <p:sp>
        <p:nvSpPr>
          <p:cNvPr id="2549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49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40E8556-3FF1-46B0-BD3E-C1FF7062E29E}" type="slidenum">
              <a:rPr lang="en-US"/>
              <a:pPr/>
              <a:t>20</a:t>
            </a:fld>
            <a:endParaRPr lang="en-US"/>
          </a:p>
        </p:txBody>
      </p:sp>
      <p:sp>
        <p:nvSpPr>
          <p:cNvPr id="273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3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EB0B0B4-14BC-4912-919A-D45480E04568}" type="slidenum">
              <a:rPr lang="en-US"/>
              <a:pPr/>
              <a:t>21</a:t>
            </a:fld>
            <a:endParaRPr lang="en-US"/>
          </a:p>
        </p:txBody>
      </p:sp>
      <p:sp>
        <p:nvSpPr>
          <p:cNvPr id="274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4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7C32ED0-9A9F-4F3F-88FE-26E18A518C6F}" type="slidenum">
              <a:rPr lang="en-US"/>
              <a:pPr/>
              <a:t>22</a:t>
            </a:fld>
            <a:endParaRPr lang="en-US"/>
          </a:p>
        </p:txBody>
      </p:sp>
      <p:sp>
        <p:nvSpPr>
          <p:cNvPr id="2754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5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E9DADC5-87F6-44B0-A027-44F06BF7B76C}" type="slidenum">
              <a:rPr lang="en-US"/>
              <a:pPr/>
              <a:t>23</a:t>
            </a:fld>
            <a:endParaRPr lang="en-US"/>
          </a:p>
        </p:txBody>
      </p:sp>
      <p:sp>
        <p:nvSpPr>
          <p:cNvPr id="276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EA18BFF-DAE9-4ECD-A968-90315117B546}" type="slidenum">
              <a:rPr lang="en-US"/>
              <a:pPr/>
              <a:t>24</a:t>
            </a:fld>
            <a:endParaRPr lang="en-US"/>
          </a:p>
        </p:txBody>
      </p:sp>
      <p:sp>
        <p:nvSpPr>
          <p:cNvPr id="2775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7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4072034-84BC-47AB-A21E-3925A81D2A30}" type="slidenum">
              <a:rPr lang="en-US"/>
              <a:pPr/>
              <a:t>25</a:t>
            </a:fld>
            <a:endParaRPr lang="en-US"/>
          </a:p>
        </p:txBody>
      </p:sp>
      <p:sp>
        <p:nvSpPr>
          <p:cNvPr id="2785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8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494AE9F-04E2-41F4-A047-0F9645AA6C37}" type="slidenum">
              <a:rPr lang="en-US"/>
              <a:pPr/>
              <a:t>26</a:t>
            </a:fld>
            <a:endParaRPr lang="en-US"/>
          </a:p>
        </p:txBody>
      </p:sp>
      <p:sp>
        <p:nvSpPr>
          <p:cNvPr id="279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9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74199A1-9ED9-4E64-8708-F7ACD24A30BF}" type="slidenum">
              <a:rPr lang="en-US"/>
              <a:pPr/>
              <a:t>27</a:t>
            </a:fld>
            <a:endParaRPr lang="en-US"/>
          </a:p>
        </p:txBody>
      </p:sp>
      <p:sp>
        <p:nvSpPr>
          <p:cNvPr id="280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0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71E3E13-5B10-48D5-81A3-5B553EB833C7}" type="slidenum">
              <a:rPr lang="en-US"/>
              <a:pPr/>
              <a:t>28</a:t>
            </a:fld>
            <a:endParaRPr lang="en-US"/>
          </a:p>
        </p:txBody>
      </p:sp>
      <p:sp>
        <p:nvSpPr>
          <p:cNvPr id="281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1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53F2455-85BE-48C3-847A-6F381F652EC9}" type="slidenum">
              <a:rPr lang="en-US"/>
              <a:pPr/>
              <a:t>29</a:t>
            </a:fld>
            <a:endParaRPr lang="en-US"/>
          </a:p>
        </p:txBody>
      </p:sp>
      <p:sp>
        <p:nvSpPr>
          <p:cNvPr id="282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2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1FFAD39-8F2E-42A5-8144-692B2E18DA54}" type="slidenum">
              <a:rPr lang="en-US"/>
              <a:pPr/>
              <a:t>3</a:t>
            </a:fld>
            <a:endParaRPr lang="en-US"/>
          </a:p>
        </p:txBody>
      </p:sp>
      <p:sp>
        <p:nvSpPr>
          <p:cNvPr id="2560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988AD39-FDDF-434D-B6E5-AD4E46C85E98}" type="slidenum">
              <a:rPr lang="en-US"/>
              <a:pPr/>
              <a:t>30</a:t>
            </a:fld>
            <a:endParaRPr lang="en-US"/>
          </a:p>
        </p:txBody>
      </p:sp>
      <p:sp>
        <p:nvSpPr>
          <p:cNvPr id="283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3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5697CE1-79F5-4377-8E0D-A01B82DEBBB6}" type="slidenum">
              <a:rPr lang="en-US"/>
              <a:pPr/>
              <a:t>31</a:t>
            </a:fld>
            <a:endParaRPr lang="en-US"/>
          </a:p>
        </p:txBody>
      </p:sp>
      <p:sp>
        <p:nvSpPr>
          <p:cNvPr id="284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4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86A073F-9CC0-44DD-A3FB-261DECF96619}" type="slidenum">
              <a:rPr lang="en-US"/>
              <a:pPr/>
              <a:t>32</a:t>
            </a:fld>
            <a:endParaRPr lang="en-US"/>
          </a:p>
        </p:txBody>
      </p:sp>
      <p:sp>
        <p:nvSpPr>
          <p:cNvPr id="285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5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E0F4659-7D45-42F5-A43F-DB820A26BAC0}" type="slidenum">
              <a:rPr lang="en-US"/>
              <a:pPr/>
              <a:t>33</a:t>
            </a:fld>
            <a:endParaRPr lang="en-US"/>
          </a:p>
        </p:txBody>
      </p:sp>
      <p:sp>
        <p:nvSpPr>
          <p:cNvPr id="286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65921B7-EA37-4E51-AA74-809A6DB7C094}" type="slidenum">
              <a:rPr lang="en-US"/>
              <a:pPr/>
              <a:t>34</a:t>
            </a:fld>
            <a:endParaRPr lang="en-US"/>
          </a:p>
        </p:txBody>
      </p:sp>
      <p:sp>
        <p:nvSpPr>
          <p:cNvPr id="287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7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71F84C4-123F-40AF-881F-00A96EA0127B}" type="slidenum">
              <a:rPr lang="en-US"/>
              <a:pPr/>
              <a:t>35</a:t>
            </a:fld>
            <a:endParaRPr lang="en-US"/>
          </a:p>
        </p:txBody>
      </p:sp>
      <p:sp>
        <p:nvSpPr>
          <p:cNvPr id="288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8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0E1A3D1-7CBE-4ED4-9692-6C40F7EAC3A6}" type="slidenum">
              <a:rPr lang="en-US"/>
              <a:pPr/>
              <a:t>36</a:t>
            </a:fld>
            <a:endParaRPr lang="en-US"/>
          </a:p>
        </p:txBody>
      </p:sp>
      <p:sp>
        <p:nvSpPr>
          <p:cNvPr id="289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9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B911ECB-0331-4741-9EEF-1D1624BF3068}" type="slidenum">
              <a:rPr lang="en-US"/>
              <a:pPr/>
              <a:t>37</a:t>
            </a:fld>
            <a:endParaRPr lang="en-US"/>
          </a:p>
        </p:txBody>
      </p:sp>
      <p:sp>
        <p:nvSpPr>
          <p:cNvPr id="290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0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BD89ACD-C048-42C6-A3D3-A549C563D6ED}" type="slidenum">
              <a:rPr lang="en-US"/>
              <a:pPr/>
              <a:t>38</a:t>
            </a:fld>
            <a:endParaRPr lang="en-US"/>
          </a:p>
        </p:txBody>
      </p:sp>
      <p:sp>
        <p:nvSpPr>
          <p:cNvPr id="291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1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52702AF-8C86-44AF-AD4B-66DDF1B923D7}" type="slidenum">
              <a:rPr lang="en-US"/>
              <a:pPr/>
              <a:t>39</a:t>
            </a:fld>
            <a:endParaRPr lang="en-US"/>
          </a:p>
        </p:txBody>
      </p:sp>
      <p:sp>
        <p:nvSpPr>
          <p:cNvPr id="292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2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81F9CA6-1371-4D3D-9294-5A95E685582A}" type="slidenum">
              <a:rPr lang="en-US"/>
              <a:pPr/>
              <a:t>4</a:t>
            </a:fld>
            <a:endParaRPr lang="en-US"/>
          </a:p>
        </p:txBody>
      </p:sp>
      <p:sp>
        <p:nvSpPr>
          <p:cNvPr id="2570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7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ABCCC54-F6FB-443E-AF1E-84BAC0EB767C}" type="slidenum">
              <a:rPr lang="en-US"/>
              <a:pPr/>
              <a:t>40</a:t>
            </a:fld>
            <a:endParaRPr lang="en-US"/>
          </a:p>
        </p:txBody>
      </p:sp>
      <p:sp>
        <p:nvSpPr>
          <p:cNvPr id="293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3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659D77D-01B0-4D0C-B25F-9527F2D171DA}" type="slidenum">
              <a:rPr lang="en-US"/>
              <a:pPr/>
              <a:t>41</a:t>
            </a:fld>
            <a:endParaRPr lang="en-US"/>
          </a:p>
        </p:txBody>
      </p:sp>
      <p:sp>
        <p:nvSpPr>
          <p:cNvPr id="294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4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78A0FE2-479D-45FD-B021-90D721E0F9C0}" type="slidenum">
              <a:rPr lang="en-US"/>
              <a:pPr/>
              <a:t>42</a:t>
            </a:fld>
            <a:endParaRPr lang="en-US"/>
          </a:p>
        </p:txBody>
      </p:sp>
      <p:sp>
        <p:nvSpPr>
          <p:cNvPr id="2959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5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0C14337-BF05-43BC-9730-D309F84F61BA}" type="slidenum">
              <a:rPr lang="en-US"/>
              <a:pPr/>
              <a:t>43</a:t>
            </a:fld>
            <a:endParaRPr lang="en-US"/>
          </a:p>
        </p:txBody>
      </p:sp>
      <p:sp>
        <p:nvSpPr>
          <p:cNvPr id="296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43FEE5E-2F5E-4FEE-BC42-038E61079EE8}" type="slidenum">
              <a:rPr lang="en-US"/>
              <a:pPr/>
              <a:t>44</a:t>
            </a:fld>
            <a:endParaRPr lang="en-US"/>
          </a:p>
        </p:txBody>
      </p:sp>
      <p:sp>
        <p:nvSpPr>
          <p:cNvPr id="2979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A983536-774A-42C0-A7BE-6DEF6C3B0E9F}" type="slidenum">
              <a:rPr lang="en-US"/>
              <a:pPr/>
              <a:t>45</a:t>
            </a:fld>
            <a:endParaRPr lang="en-US"/>
          </a:p>
        </p:txBody>
      </p:sp>
      <p:sp>
        <p:nvSpPr>
          <p:cNvPr id="299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9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CCF39B9-D8B5-4539-9610-6E0D243D6A70}" type="slidenum">
              <a:rPr lang="en-US"/>
              <a:pPr/>
              <a:t>46</a:t>
            </a:fld>
            <a:endParaRPr lang="en-US"/>
          </a:p>
        </p:txBody>
      </p:sp>
      <p:sp>
        <p:nvSpPr>
          <p:cNvPr id="3000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0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96E9570-2863-409A-BB7F-D25DA518D292}" type="slidenum">
              <a:rPr lang="en-US"/>
              <a:pPr/>
              <a:t>47</a:t>
            </a:fld>
            <a:endParaRPr lang="en-US"/>
          </a:p>
        </p:txBody>
      </p:sp>
      <p:sp>
        <p:nvSpPr>
          <p:cNvPr id="301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1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62F05ED-4D0E-4D44-94EA-D1CC2892CCDB}" type="slidenum">
              <a:rPr lang="en-US"/>
              <a:pPr/>
              <a:t>48</a:t>
            </a:fld>
            <a:endParaRPr lang="en-US"/>
          </a:p>
        </p:txBody>
      </p:sp>
      <p:sp>
        <p:nvSpPr>
          <p:cNvPr id="302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2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F784102-589C-441D-8458-182E57ABACDC}" type="slidenum">
              <a:rPr lang="en-US"/>
              <a:pPr/>
              <a:t>49</a:t>
            </a:fld>
            <a:endParaRPr lang="en-US"/>
          </a:p>
        </p:txBody>
      </p:sp>
      <p:sp>
        <p:nvSpPr>
          <p:cNvPr id="303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3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85F762F-81F2-42DC-B096-33D5E3DECE50}" type="slidenum">
              <a:rPr lang="en-US"/>
              <a:pPr/>
              <a:t>5</a:t>
            </a:fld>
            <a:endParaRPr lang="en-US"/>
          </a:p>
        </p:txBody>
      </p:sp>
      <p:sp>
        <p:nvSpPr>
          <p:cNvPr id="2580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8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5E41013-D5E6-4D84-93CA-DEE625D7F642}" type="slidenum">
              <a:rPr lang="en-US"/>
              <a:pPr/>
              <a:t>50</a:t>
            </a:fld>
            <a:endParaRPr lang="en-US"/>
          </a:p>
        </p:txBody>
      </p:sp>
      <p:sp>
        <p:nvSpPr>
          <p:cNvPr id="3041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4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43D3D07-15BB-47BA-8C62-16F5AAFB6D03}" type="slidenum">
              <a:rPr lang="en-US"/>
              <a:pPr/>
              <a:t>51</a:t>
            </a:fld>
            <a:endParaRPr lang="en-US"/>
          </a:p>
        </p:txBody>
      </p:sp>
      <p:sp>
        <p:nvSpPr>
          <p:cNvPr id="305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5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0E0A02A-3DCC-48E2-A745-DF12EAF194BF}" type="slidenum">
              <a:rPr lang="en-US"/>
              <a:pPr/>
              <a:t>6</a:t>
            </a:fld>
            <a:endParaRPr lang="en-US"/>
          </a:p>
        </p:txBody>
      </p:sp>
      <p:sp>
        <p:nvSpPr>
          <p:cNvPr id="2590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9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D8D28FE-7058-4632-99FE-769CC1C9AC80}" type="slidenum">
              <a:rPr lang="en-US"/>
              <a:pPr/>
              <a:t>7</a:t>
            </a:fld>
            <a:endParaRPr lang="en-US"/>
          </a:p>
        </p:txBody>
      </p:sp>
      <p:sp>
        <p:nvSpPr>
          <p:cNvPr id="260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0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7DB5BEE-2B83-4898-9847-C085DCF9C554}" type="slidenum">
              <a:rPr lang="en-US"/>
              <a:pPr/>
              <a:t>8</a:t>
            </a:fld>
            <a:endParaRPr lang="en-US"/>
          </a:p>
        </p:txBody>
      </p:sp>
      <p:sp>
        <p:nvSpPr>
          <p:cNvPr id="261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1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4636E81-881F-442B-BF09-C7954652364C}" type="slidenum">
              <a:rPr lang="en-US"/>
              <a:pPr/>
              <a:t>9</a:t>
            </a:fld>
            <a:endParaRPr lang="en-US"/>
          </a:p>
        </p:txBody>
      </p:sp>
      <p:sp>
        <p:nvSpPr>
          <p:cNvPr id="262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2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4C33D1A-7BDC-4AE3-87CB-50F8BE5B6F7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8697140"/>
      </p:ext>
    </p:extLst>
  </p:cSld>
  <p:clrMapOvr>
    <a:masterClrMapping/>
  </p:clrMapOvr>
  <p:transition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54BAEC-DB49-417F-8ABA-48912073DA5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8171675"/>
      </p:ext>
    </p:extLst>
  </p:cSld>
  <p:clrMapOvr>
    <a:masterClrMapping/>
  </p:clrMapOvr>
  <p:transition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C6BBA26-50F7-449E-B8B1-37285F42534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277793"/>
      </p:ext>
    </p:extLst>
  </p:cSld>
  <p:clrMapOvr>
    <a:masterClrMapping/>
  </p:clrMapOvr>
  <p:transition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BEDF6C-5ACF-43C0-98D6-620715615D8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1537924"/>
      </p:ext>
    </p:extLst>
  </p:cSld>
  <p:clrMapOvr>
    <a:masterClrMapping/>
  </p:clrMapOvr>
  <p:transition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D511A0-0BF3-4AC4-97DC-75188C45ABC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4199486"/>
      </p:ext>
    </p:extLst>
  </p:cSld>
  <p:clrMapOvr>
    <a:masterClrMapping/>
  </p:clrMapOvr>
  <p:transition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80C64E-014C-4AF4-8DF7-020E8CAF792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8676777"/>
      </p:ext>
    </p:extLst>
  </p:cSld>
  <p:clrMapOvr>
    <a:masterClrMapping/>
  </p:clrMapOvr>
  <p:transition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6FD9A6-83AB-4D69-BB40-630A0D1D9A4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1428858"/>
      </p:ext>
    </p:extLst>
  </p:cSld>
  <p:clrMapOvr>
    <a:masterClrMapping/>
  </p:clrMapOvr>
  <p:transition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8625C2-6CC5-4AE4-9EE5-F4D5CCAD839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81198"/>
      </p:ext>
    </p:extLst>
  </p:cSld>
  <p:clrMapOvr>
    <a:masterClrMapping/>
  </p:clrMapOvr>
  <p:transition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2E7449-58D9-4F42-84CF-991C46AA207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469683"/>
      </p:ext>
    </p:extLst>
  </p:cSld>
  <p:clrMapOvr>
    <a:masterClrMapping/>
  </p:clrMapOvr>
  <p:transition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61A667-F5B3-4233-8AC2-B37B5DFB978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524720"/>
      </p:ext>
    </p:extLst>
  </p:cSld>
  <p:clrMapOvr>
    <a:masterClrMapping/>
  </p:clrMapOvr>
  <p:transition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3CD44C-9705-4A59-AB68-9C7AE2B8F9C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8449883"/>
      </p:ext>
    </p:extLst>
  </p:cSld>
  <p:clrMapOvr>
    <a:masterClrMapping/>
  </p:clrMapOvr>
  <p:transition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366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40C33C9-66FE-48E3-A735-4D5D7083F08D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zoom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14.xml"/><Relationship Id="rId13" Type="http://schemas.openxmlformats.org/officeDocument/2006/relationships/slide" Target="slide24.xml"/><Relationship Id="rId18" Type="http://schemas.openxmlformats.org/officeDocument/2006/relationships/slide" Target="slide34.xml"/><Relationship Id="rId26" Type="http://schemas.openxmlformats.org/officeDocument/2006/relationships/slide" Target="slide50.xml"/><Relationship Id="rId3" Type="http://schemas.openxmlformats.org/officeDocument/2006/relationships/slide" Target="slide4.xml"/><Relationship Id="rId21" Type="http://schemas.openxmlformats.org/officeDocument/2006/relationships/slide" Target="slide40.xml"/><Relationship Id="rId7" Type="http://schemas.openxmlformats.org/officeDocument/2006/relationships/slide" Target="slide12.xml"/><Relationship Id="rId12" Type="http://schemas.openxmlformats.org/officeDocument/2006/relationships/slide" Target="slide22.xml"/><Relationship Id="rId17" Type="http://schemas.openxmlformats.org/officeDocument/2006/relationships/slide" Target="slide32.xml"/><Relationship Id="rId25" Type="http://schemas.openxmlformats.org/officeDocument/2006/relationships/slide" Target="slide48.xml"/><Relationship Id="rId2" Type="http://schemas.openxmlformats.org/officeDocument/2006/relationships/notesSlide" Target="../notesSlides/notesSlide1.xml"/><Relationship Id="rId16" Type="http://schemas.openxmlformats.org/officeDocument/2006/relationships/slide" Target="slide30.xml"/><Relationship Id="rId20" Type="http://schemas.openxmlformats.org/officeDocument/2006/relationships/slide" Target="slide38.xml"/><Relationship Id="rId1" Type="http://schemas.openxmlformats.org/officeDocument/2006/relationships/slideLayout" Target="../slideLayouts/slideLayout7.xml"/><Relationship Id="rId6" Type="http://schemas.openxmlformats.org/officeDocument/2006/relationships/slide" Target="slide10.xml"/><Relationship Id="rId11" Type="http://schemas.openxmlformats.org/officeDocument/2006/relationships/slide" Target="slide20.xml"/><Relationship Id="rId24" Type="http://schemas.openxmlformats.org/officeDocument/2006/relationships/slide" Target="slide46.xml"/><Relationship Id="rId5" Type="http://schemas.openxmlformats.org/officeDocument/2006/relationships/slide" Target="slide8.xml"/><Relationship Id="rId15" Type="http://schemas.openxmlformats.org/officeDocument/2006/relationships/slide" Target="slide28.xml"/><Relationship Id="rId23" Type="http://schemas.openxmlformats.org/officeDocument/2006/relationships/slide" Target="slide44.xml"/><Relationship Id="rId10" Type="http://schemas.openxmlformats.org/officeDocument/2006/relationships/slide" Target="slide18.xml"/><Relationship Id="rId19" Type="http://schemas.openxmlformats.org/officeDocument/2006/relationships/slide" Target="slide36.xml"/><Relationship Id="rId4" Type="http://schemas.openxmlformats.org/officeDocument/2006/relationships/slide" Target="slide6.xml"/><Relationship Id="rId9" Type="http://schemas.openxmlformats.org/officeDocument/2006/relationships/slide" Target="slide16.xml"/><Relationship Id="rId14" Type="http://schemas.openxmlformats.org/officeDocument/2006/relationships/slide" Target="slide26.xml"/><Relationship Id="rId22" Type="http://schemas.openxmlformats.org/officeDocument/2006/relationships/slide" Target="slide42.xml"/><Relationship Id="rId27" Type="http://schemas.openxmlformats.org/officeDocument/2006/relationships/slide" Target="slide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7" name="AutoShape 89">
            <a:hlinkClick r:id="rId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3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3" action="ppaction://hlinksldjump"/>
              </a:rPr>
              <a:t>00</a:t>
            </a:r>
            <a:endParaRPr lang="en-US" sz="3600" b="1"/>
          </a:p>
        </p:txBody>
      </p:sp>
      <p:sp>
        <p:nvSpPr>
          <p:cNvPr id="2138" name="AutoShape 90">
            <a:hlinkClick r:id="rId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4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4" action="ppaction://hlinksldjump"/>
              </a:rPr>
              <a:t>00</a:t>
            </a:r>
            <a:endParaRPr lang="en-US" sz="3600" b="1">
              <a:hlinkClick r:id="rId4" action="ppaction://hlinksldjump"/>
            </a:endParaRPr>
          </a:p>
        </p:txBody>
      </p:sp>
      <p:sp>
        <p:nvSpPr>
          <p:cNvPr id="2139" name="AutoShape 91">
            <a:hlinkClick r:id="rId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5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5" action="ppaction://hlinksldjump"/>
              </a:rPr>
              <a:t>00</a:t>
            </a:r>
          </a:p>
        </p:txBody>
      </p:sp>
      <p:sp>
        <p:nvSpPr>
          <p:cNvPr id="2140" name="AutoShape 92">
            <a:hlinkClick r:id="rId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6" action="ppaction://hlinksldjump"/>
              </a:rPr>
              <a:t>10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6" action="ppaction://hlinksldjump"/>
              </a:rPr>
              <a:t>00</a:t>
            </a:r>
            <a:endParaRPr lang="en-US" sz="3600" b="1"/>
          </a:p>
        </p:txBody>
      </p:sp>
      <p:sp>
        <p:nvSpPr>
          <p:cNvPr id="2149" name="AutoShape 101">
            <a:hlinkClick r:id="rId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 dirty="0">
                <a:solidFill>
                  <a:schemeClr val="hlink"/>
                </a:solidFill>
                <a:latin typeface="Garamond" pitchFamily="18" charset="0"/>
                <a:hlinkClick r:id="rId7" action="ppaction://hlinksldjump"/>
              </a:rPr>
              <a:t>2</a:t>
            </a:r>
            <a:r>
              <a:rPr lang="en-US" sz="3600" b="1" dirty="0">
                <a:solidFill>
                  <a:schemeClr val="bg1"/>
                </a:solidFill>
                <a:latin typeface="Garamond" pitchFamily="18" charset="0"/>
                <a:hlinkClick r:id="rId7" action="ppaction://hlinksldjump"/>
              </a:rPr>
              <a:t>00</a:t>
            </a:r>
            <a:endParaRPr lang="en-US" sz="3600" b="1" dirty="0"/>
          </a:p>
        </p:txBody>
      </p:sp>
      <p:sp>
        <p:nvSpPr>
          <p:cNvPr id="2150" name="AutoShape 102">
            <a:hlinkClick r:id="rId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8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8" action="ppaction://hlinksldjump"/>
              </a:rPr>
              <a:t>00</a:t>
            </a:r>
            <a:endParaRPr lang="en-US" sz="3600" b="1">
              <a:hlinkClick r:id="rId8" action="ppaction://hlinksldjump"/>
            </a:endParaRPr>
          </a:p>
        </p:txBody>
      </p:sp>
      <p:sp>
        <p:nvSpPr>
          <p:cNvPr id="2151" name="AutoShape 103">
            <a:hlinkClick r:id="rId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9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9" action="ppaction://hlinksldjump"/>
              </a:rPr>
              <a:t>00</a:t>
            </a:r>
            <a:endParaRPr lang="en-US" sz="3600" b="1"/>
          </a:p>
        </p:txBody>
      </p:sp>
      <p:sp>
        <p:nvSpPr>
          <p:cNvPr id="2152" name="AutoShape 104">
            <a:hlinkClick r:id="rId1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0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0" action="ppaction://hlinksldjump"/>
              </a:rPr>
              <a:t>00</a:t>
            </a:r>
            <a:endParaRPr lang="en-US" sz="3600" b="1"/>
          </a:p>
        </p:txBody>
      </p:sp>
      <p:sp>
        <p:nvSpPr>
          <p:cNvPr id="2153" name="AutoShape 105">
            <a:hlinkClick r:id="rId1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1" action="ppaction://hlinksldjump"/>
              </a:rPr>
              <a:t>10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1" action="ppaction://hlinksldjump"/>
              </a:rPr>
              <a:t>00</a:t>
            </a:r>
            <a:endParaRPr lang="en-US" sz="3600" b="1"/>
          </a:p>
        </p:txBody>
      </p:sp>
      <p:sp>
        <p:nvSpPr>
          <p:cNvPr id="2154" name="AutoShape 106">
            <a:hlinkClick r:id="rId1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2" action="ppaction://hlinksldjump"/>
              </a:rPr>
              <a:t>2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2" action="ppaction://hlinksldjump"/>
              </a:rPr>
              <a:t>00</a:t>
            </a:r>
            <a:endParaRPr lang="en-US" sz="3600" b="1"/>
          </a:p>
        </p:txBody>
      </p:sp>
      <p:sp>
        <p:nvSpPr>
          <p:cNvPr id="2155" name="AutoShape 107">
            <a:hlinkClick r:id="rId1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3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3" action="ppaction://hlinksldjump"/>
              </a:rPr>
              <a:t>00</a:t>
            </a:r>
            <a:endParaRPr lang="en-US" sz="3600" b="1"/>
          </a:p>
        </p:txBody>
      </p:sp>
      <p:sp>
        <p:nvSpPr>
          <p:cNvPr id="2156" name="AutoShape 108">
            <a:hlinkClick r:id="rId1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4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4" action="ppaction://hlinksldjump"/>
              </a:rPr>
              <a:t>00</a:t>
            </a:r>
            <a:endParaRPr lang="en-US" sz="3600" b="1"/>
          </a:p>
        </p:txBody>
      </p:sp>
      <p:sp>
        <p:nvSpPr>
          <p:cNvPr id="2157" name="AutoShape 109">
            <a:hlinkClick r:id="rId1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5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5" action="ppaction://hlinksldjump"/>
              </a:rPr>
              <a:t>00</a:t>
            </a:r>
            <a:endParaRPr lang="en-US" sz="3600" b="1"/>
          </a:p>
        </p:txBody>
      </p:sp>
      <p:sp>
        <p:nvSpPr>
          <p:cNvPr id="2158" name="AutoShape 110">
            <a:hlinkClick r:id="rId1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6" action="ppaction://hlinksldjump"/>
              </a:rPr>
              <a:t>1000</a:t>
            </a:r>
            <a:endParaRPr lang="en-US" sz="3600" b="1" u="sng">
              <a:solidFill>
                <a:schemeClr val="hlink"/>
              </a:solidFill>
            </a:endParaRPr>
          </a:p>
        </p:txBody>
      </p:sp>
      <p:sp>
        <p:nvSpPr>
          <p:cNvPr id="2159" name="AutoShape 111">
            <a:hlinkClick r:id="rId1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7" action="ppaction://hlinksldjump"/>
              </a:rPr>
              <a:t>2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7" action="ppaction://hlinksldjump"/>
              </a:rPr>
              <a:t>00</a:t>
            </a:r>
            <a:endParaRPr lang="en-US" sz="3600" b="1"/>
          </a:p>
        </p:txBody>
      </p:sp>
      <p:sp>
        <p:nvSpPr>
          <p:cNvPr id="2160" name="AutoShape 112">
            <a:hlinkClick r:id="rId1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8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8" action="ppaction://hlinksldjump"/>
              </a:rPr>
              <a:t>00</a:t>
            </a:r>
            <a:endParaRPr lang="en-US" sz="3600" b="1"/>
          </a:p>
        </p:txBody>
      </p:sp>
      <p:sp>
        <p:nvSpPr>
          <p:cNvPr id="2161" name="AutoShape 113">
            <a:hlinkClick r:id="rId1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19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9" action="ppaction://hlinksldjump"/>
              </a:rPr>
              <a:t>00</a:t>
            </a:r>
            <a:endParaRPr lang="en-US" sz="3600" b="1"/>
          </a:p>
        </p:txBody>
      </p:sp>
      <p:sp>
        <p:nvSpPr>
          <p:cNvPr id="2162" name="AutoShape 114">
            <a:hlinkClick r:id="rId2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0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0" action="ppaction://hlinksldjump"/>
              </a:rPr>
              <a:t>00</a:t>
            </a:r>
            <a:endParaRPr lang="en-US" sz="3600" b="1"/>
          </a:p>
        </p:txBody>
      </p:sp>
      <p:sp>
        <p:nvSpPr>
          <p:cNvPr id="2163" name="AutoShape 115">
            <a:hlinkClick r:id="rId2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1" action="ppaction://hlinksldjump"/>
              </a:rPr>
              <a:t>10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1" action="ppaction://hlinksldjump"/>
              </a:rPr>
              <a:t>00</a:t>
            </a:r>
            <a:endParaRPr lang="en-US" sz="3600" b="1"/>
          </a:p>
        </p:txBody>
      </p:sp>
      <p:sp>
        <p:nvSpPr>
          <p:cNvPr id="2164" name="AutoShape 116">
            <a:hlinkClick r:id="rId2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2" action="ppaction://hlinksldjump"/>
              </a:rPr>
              <a:t>2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2" action="ppaction://hlinksldjump"/>
              </a:rPr>
              <a:t>00</a:t>
            </a:r>
            <a:endParaRPr lang="en-US" sz="3600" b="1"/>
          </a:p>
        </p:txBody>
      </p:sp>
      <p:sp>
        <p:nvSpPr>
          <p:cNvPr id="2165" name="AutoShape 117">
            <a:hlinkClick r:id="rId2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3" action="ppaction://hlinksldjump"/>
              </a:rPr>
              <a:t>4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3" action="ppaction://hlinksldjump"/>
              </a:rPr>
              <a:t>00</a:t>
            </a:r>
            <a:endParaRPr lang="en-US" sz="3600" b="1"/>
          </a:p>
        </p:txBody>
      </p:sp>
      <p:sp>
        <p:nvSpPr>
          <p:cNvPr id="2166" name="AutoShape 118">
            <a:hlinkClick r:id="rId2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4" action="ppaction://hlinksldjump"/>
              </a:rPr>
              <a:t>6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4" action="ppaction://hlinksldjump"/>
              </a:rPr>
              <a:t>00</a:t>
            </a:r>
            <a:endParaRPr lang="en-US" sz="3600" b="1"/>
          </a:p>
        </p:txBody>
      </p:sp>
      <p:sp>
        <p:nvSpPr>
          <p:cNvPr id="2167" name="AutoShape 119">
            <a:hlinkClick r:id="rId2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5" action="ppaction://hlinksldjump"/>
              </a:rPr>
              <a:t>8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5" action="ppaction://hlinksldjump"/>
              </a:rPr>
              <a:t>00</a:t>
            </a:r>
            <a:endParaRPr lang="en-US" sz="3600" b="1"/>
          </a:p>
        </p:txBody>
      </p:sp>
      <p:sp>
        <p:nvSpPr>
          <p:cNvPr id="2168" name="AutoShape 120">
            <a:hlinkClick r:id="rId2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6" action="ppaction://hlinksldjump"/>
              </a:rPr>
              <a:t>10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6" action="ppaction://hlinksldjump"/>
              </a:rPr>
              <a:t>00</a:t>
            </a:r>
            <a:endParaRPr lang="en-US" sz="3600" b="1"/>
          </a:p>
        </p:txBody>
      </p:sp>
      <p:sp>
        <p:nvSpPr>
          <p:cNvPr id="2088" name="AutoShape 40">
            <a:hlinkClick r:id="rId2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3600" b="1" u="sng">
                <a:solidFill>
                  <a:schemeClr val="hlink"/>
                </a:solidFill>
                <a:latin typeface="Garamond" pitchFamily="18" charset="0"/>
                <a:hlinkClick r:id="rId27" action="ppaction://hlinksldjump"/>
              </a:rPr>
              <a:t>2</a:t>
            </a:r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7" action="ppaction://hlinksldjump"/>
              </a:rPr>
              <a:t>00</a:t>
            </a:r>
            <a:endParaRPr lang="en-US" sz="3600" b="1"/>
          </a:p>
        </p:txBody>
      </p:sp>
      <p:sp>
        <p:nvSpPr>
          <p:cNvPr id="2106" name="Rectangle 58"/>
          <p:cNvSpPr>
            <a:spLocks noChangeArrowheads="1"/>
          </p:cNvSpPr>
          <p:nvPr/>
        </p:nvSpPr>
        <p:spPr bwMode="auto">
          <a:xfrm>
            <a:off x="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2800" b="1">
                <a:solidFill>
                  <a:schemeClr val="bg1"/>
                </a:solidFill>
                <a:latin typeface="Garamond" pitchFamily="18" charset="0"/>
              </a:rPr>
              <a:t>Genetics</a:t>
            </a:r>
          </a:p>
          <a:p>
            <a:endParaRPr lang="en-US" sz="2800" b="1">
              <a:solidFill>
                <a:schemeClr val="bg1"/>
              </a:solidFill>
              <a:latin typeface="Garamond" pitchFamily="18" charset="0"/>
            </a:endParaRPr>
          </a:p>
        </p:txBody>
      </p:sp>
      <p:sp>
        <p:nvSpPr>
          <p:cNvPr id="2145" name="Rectangle 97"/>
          <p:cNvSpPr>
            <a:spLocks noChangeArrowheads="1"/>
          </p:cNvSpPr>
          <p:nvPr/>
        </p:nvSpPr>
        <p:spPr bwMode="auto">
          <a:xfrm>
            <a:off x="18288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2400" b="1" dirty="0">
              <a:solidFill>
                <a:schemeClr val="bg1"/>
              </a:solidFill>
            </a:endParaRPr>
          </a:p>
          <a:p>
            <a:r>
              <a:rPr lang="en-US" sz="2400" b="1" dirty="0" smtClean="0">
                <a:solidFill>
                  <a:schemeClr val="bg1"/>
                </a:solidFill>
              </a:rPr>
              <a:t>Micro-world</a:t>
            </a:r>
            <a:endParaRPr lang="en-US" sz="2400" b="1" dirty="0">
              <a:solidFill>
                <a:schemeClr val="bg1"/>
              </a:solidFill>
            </a:endParaRPr>
          </a:p>
          <a:p>
            <a:endParaRPr lang="en-US" sz="2800" b="1" dirty="0">
              <a:solidFill>
                <a:schemeClr val="bg1"/>
              </a:solidFill>
            </a:endParaRPr>
          </a:p>
        </p:txBody>
      </p:sp>
      <p:sp>
        <p:nvSpPr>
          <p:cNvPr id="2146" name="Rectangle 98"/>
          <p:cNvSpPr>
            <a:spLocks noChangeArrowheads="1"/>
          </p:cNvSpPr>
          <p:nvPr/>
        </p:nvSpPr>
        <p:spPr bwMode="auto">
          <a:xfrm>
            <a:off x="36576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2800" b="1">
                <a:solidFill>
                  <a:schemeClr val="bg1"/>
                </a:solidFill>
              </a:rPr>
              <a:t>Cell</a:t>
            </a:r>
          </a:p>
          <a:p>
            <a:r>
              <a:rPr lang="en-US" sz="2800" b="1">
                <a:solidFill>
                  <a:schemeClr val="bg1"/>
                </a:solidFill>
              </a:rPr>
              <a:t> Division</a:t>
            </a:r>
          </a:p>
        </p:txBody>
      </p:sp>
      <p:sp>
        <p:nvSpPr>
          <p:cNvPr id="2147" name="Rectangle 99"/>
          <p:cNvSpPr>
            <a:spLocks noChangeArrowheads="1"/>
          </p:cNvSpPr>
          <p:nvPr/>
        </p:nvSpPr>
        <p:spPr bwMode="auto">
          <a:xfrm>
            <a:off x="54864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2800" b="1">
              <a:solidFill>
                <a:schemeClr val="bg1"/>
              </a:solidFill>
            </a:endParaRPr>
          </a:p>
          <a:p>
            <a:r>
              <a:rPr lang="en-US" sz="2800" b="1">
                <a:solidFill>
                  <a:schemeClr val="bg1"/>
                </a:solidFill>
              </a:rPr>
              <a:t>More </a:t>
            </a:r>
          </a:p>
          <a:p>
            <a:r>
              <a:rPr lang="en-US" sz="2800" b="1">
                <a:solidFill>
                  <a:schemeClr val="bg1"/>
                </a:solidFill>
              </a:rPr>
              <a:t>Cells</a:t>
            </a:r>
          </a:p>
          <a:p>
            <a:endParaRPr lang="en-US" sz="2800" b="1">
              <a:solidFill>
                <a:schemeClr val="bg1"/>
              </a:solidFill>
            </a:endParaRPr>
          </a:p>
        </p:txBody>
      </p:sp>
      <p:sp>
        <p:nvSpPr>
          <p:cNvPr id="2148" name="Rectangle 100"/>
          <p:cNvSpPr>
            <a:spLocks noChangeArrowheads="1"/>
          </p:cNvSpPr>
          <p:nvPr/>
        </p:nvSpPr>
        <p:spPr bwMode="auto">
          <a:xfrm>
            <a:off x="73152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2800" b="1">
                <a:solidFill>
                  <a:schemeClr val="bg1"/>
                </a:solidFill>
              </a:rPr>
              <a:t>Potpourri</a:t>
            </a:r>
          </a:p>
          <a:p>
            <a:endParaRPr lang="en-US" sz="2800" b="1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4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These are used to study a family genetic history</a:t>
            </a:r>
          </a:p>
        </p:txBody>
      </p:sp>
      <p:sp>
        <p:nvSpPr>
          <p:cNvPr id="114695" name="Rectangle 205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41" name="AutoShape 1029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6745" name="Rectangle 1033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What is a pedigree?</a:t>
            </a:r>
          </a:p>
        </p:txBody>
      </p:sp>
      <p:sp>
        <p:nvSpPr>
          <p:cNvPr id="116746" name="Rectangle 1034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90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These are common shapes of bacteria EXCEPT</a:t>
            </a:r>
            <a:endParaRPr lang="en-US" sz="4000" dirty="0"/>
          </a:p>
        </p:txBody>
      </p:sp>
      <p:sp>
        <p:nvSpPr>
          <p:cNvPr id="118791" name="Rectangle 205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 algn="l">
              <a:buAutoNum type="alphaUcParenR"/>
            </a:pPr>
            <a:r>
              <a:rPr lang="en-US" dirty="0" smtClean="0"/>
              <a:t>Rod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Spiral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Square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Spherical</a:t>
            </a:r>
            <a:endParaRPr lang="en-US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6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20840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square?</a:t>
            </a:r>
            <a:endParaRPr lang="en-US" dirty="0"/>
          </a:p>
        </p:txBody>
      </p:sp>
      <p:sp>
        <p:nvSpPr>
          <p:cNvPr id="120841" name="Rectangle 103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7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Which of the following came first in the scientific study of living things?</a:t>
            </a:r>
            <a:endParaRPr lang="en-US" sz="4000" dirty="0"/>
          </a:p>
        </p:txBody>
      </p:sp>
      <p:sp>
        <p:nvSpPr>
          <p:cNvPr id="122888" name="Rectangle 205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 algn="l">
              <a:buAutoNum type="alphaUcParenR"/>
            </a:pPr>
            <a:r>
              <a:rPr lang="en-US" dirty="0" smtClean="0"/>
              <a:t>Light microscope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Cell theory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Electron microscope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Model of DNA</a:t>
            </a:r>
            <a:endParaRPr lang="en-US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932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24935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the Light Microscope?</a:t>
            </a:r>
            <a:endParaRPr lang="en-US" dirty="0"/>
          </a:p>
        </p:txBody>
      </p:sp>
      <p:sp>
        <p:nvSpPr>
          <p:cNvPr id="124936" name="Rectangle 1032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98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228600" y="1600200"/>
            <a:ext cx="8686800" cy="1371600"/>
          </a:xfrm>
        </p:spPr>
        <p:txBody>
          <a:bodyPr/>
          <a:lstStyle/>
          <a:p>
            <a:pPr>
              <a:spcBef>
                <a:spcPct val="50000"/>
              </a:spcBef>
            </a:pPr>
            <a:r>
              <a:rPr lang="en-US" sz="4000" dirty="0"/>
              <a:t>An organism that causes infections in plants and animals, but cannot be seen with a light microscope similar to that used in a high school biology course, is </a:t>
            </a:r>
            <a:r>
              <a:rPr lang="en-US" sz="4000" i="1" dirty="0"/>
              <a:t>most</a:t>
            </a:r>
            <a:r>
              <a:rPr lang="en-US" sz="4000" dirty="0"/>
              <a:t> likely a-</a:t>
            </a:r>
          </a:p>
        </p:txBody>
      </p:sp>
      <p:sp>
        <p:nvSpPr>
          <p:cNvPr id="126983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 algn="l">
              <a:buAutoNum type="alphaUcParenR"/>
            </a:pPr>
            <a:r>
              <a:rPr lang="en-US" dirty="0" smtClean="0"/>
              <a:t>Virus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Bacterium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Fungus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Protozoans</a:t>
            </a:r>
            <a:endParaRPr lang="en-US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028" name="AutoShape 2052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29031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a Virus?</a:t>
            </a:r>
            <a:endParaRPr lang="en-US" dirty="0"/>
          </a:p>
        </p:txBody>
      </p:sp>
      <p:sp>
        <p:nvSpPr>
          <p:cNvPr id="129032" name="Rectangle 205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07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1828800"/>
            <a:ext cx="7772400" cy="1143000"/>
          </a:xfrm>
        </p:spPr>
        <p:txBody>
          <a:bodyPr/>
          <a:lstStyle/>
          <a:p>
            <a:r>
              <a:rPr lang="en-US" sz="4000" dirty="0" smtClean="0"/>
              <a:t>Which characteristic of prokaryotic organisms makes them different from eukaryotes?</a:t>
            </a:r>
            <a:endParaRPr lang="en-US" sz="4000" dirty="0"/>
          </a:p>
        </p:txBody>
      </p:sp>
      <p:sp>
        <p:nvSpPr>
          <p:cNvPr id="131079" name="Rectangle 1031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505200"/>
            <a:ext cx="6400800" cy="1752600"/>
          </a:xfrm>
        </p:spPr>
        <p:txBody>
          <a:bodyPr/>
          <a:lstStyle/>
          <a:p>
            <a:pPr marL="514350" indent="-514350" algn="l">
              <a:buAutoNum type="alphaUcParenR"/>
            </a:pPr>
            <a:r>
              <a:rPr lang="en-US" dirty="0" smtClean="0"/>
              <a:t>Prokaryotic cells do not have membrane bound organelles.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Prokaryotes do not have chromosomes.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Prokaryotes are made of cells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Prokaryotes have DNA</a:t>
            </a:r>
            <a:endParaRPr lang="en-US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24" name="AutoShape 2052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3127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Prokaryotic cells do not have membrane bound </a:t>
            </a:r>
            <a:r>
              <a:rPr lang="en-US" dirty="0" smtClean="0"/>
              <a:t>organelles?</a:t>
            </a:r>
            <a:endParaRPr lang="en-US" dirty="0"/>
          </a:p>
        </p:txBody>
      </p:sp>
      <p:sp>
        <p:nvSpPr>
          <p:cNvPr id="133128" name="Rectangle 205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3366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4937125" y="2863850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3366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endParaRPr lang="en-US" sz="2400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Two identical alleles for a given trait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174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1828800"/>
            <a:ext cx="7772400" cy="1143000"/>
          </a:xfrm>
        </p:spPr>
        <p:txBody>
          <a:bodyPr/>
          <a:lstStyle/>
          <a:p>
            <a:r>
              <a:rPr lang="en-US" sz="4000" dirty="0" smtClean="0"/>
              <a:t>Which of these could be successfully treated with antibiotics</a:t>
            </a:r>
            <a:endParaRPr lang="en-US" sz="4000" dirty="0"/>
          </a:p>
        </p:txBody>
      </p:sp>
      <p:sp>
        <p:nvSpPr>
          <p:cNvPr id="135175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 algn="l">
              <a:buAutoNum type="alphaUcParenR"/>
            </a:pPr>
            <a:r>
              <a:rPr lang="en-US" dirty="0" smtClean="0"/>
              <a:t>Common Cold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Influenza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HIV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Strep Throat</a:t>
            </a:r>
            <a:endParaRPr lang="en-US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220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7223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Strep Throat?</a:t>
            </a:r>
            <a:endParaRPr lang="en-US" dirty="0"/>
          </a:p>
        </p:txBody>
      </p:sp>
      <p:sp>
        <p:nvSpPr>
          <p:cNvPr id="137224" name="Rectangle 1032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277" name="Rectangle 2061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Division of body cells</a:t>
            </a:r>
          </a:p>
        </p:txBody>
      </p:sp>
      <p:sp>
        <p:nvSpPr>
          <p:cNvPr id="139278" name="Rectangle 2062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316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41319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What is mitosis?</a:t>
            </a:r>
          </a:p>
        </p:txBody>
      </p:sp>
      <p:sp>
        <p:nvSpPr>
          <p:cNvPr id="141320" name="Rectangle 1032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2" name="Rectangle 2060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Rule of base pairing</a:t>
            </a:r>
            <a:endParaRPr lang="en-US" dirty="0"/>
          </a:p>
        </p:txBody>
      </p:sp>
      <p:sp>
        <p:nvSpPr>
          <p:cNvPr id="143373" name="Rectangle 206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41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45416" name="Rectangle 8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</a:t>
            </a:r>
            <a:r>
              <a:rPr lang="en-US" sz="4000" dirty="0" smtClean="0"/>
              <a:t>is A binds with T and G binds with C?</a:t>
            </a:r>
            <a:endParaRPr lang="en-US" sz="4000" dirty="0"/>
          </a:p>
        </p:txBody>
      </p:sp>
      <p:sp>
        <p:nvSpPr>
          <p:cNvPr id="145417" name="Rectangle 9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65" name="Rectangle 1033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000" dirty="0" smtClean="0"/>
              <a:t>What is the significance of the number 23</a:t>
            </a:r>
            <a:endParaRPr lang="en-US" sz="4000" dirty="0"/>
          </a:p>
        </p:txBody>
      </p:sp>
      <p:sp>
        <p:nvSpPr>
          <p:cNvPr id="147469" name="Rectangle 1037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50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4951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is </a:t>
            </a:r>
            <a:r>
              <a:rPr lang="en-US" sz="4000" dirty="0" smtClean="0"/>
              <a:t>the number of chromosome pairs in humans?</a:t>
            </a:r>
            <a:endParaRPr lang="en-US" sz="4000" dirty="0"/>
          </a:p>
        </p:txBody>
      </p:sp>
      <p:sp>
        <p:nvSpPr>
          <p:cNvPr id="149512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560" name="Rectangle 103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000" dirty="0" smtClean="0"/>
              <a:t>The structure responsible for guiding the movement of chromatids during cell division.</a:t>
            </a:r>
            <a:endParaRPr lang="en-US" sz="4000" dirty="0">
              <a:cs typeface="Times New Roman" pitchFamily="18" charset="0"/>
            </a:endParaRPr>
          </a:p>
        </p:txBody>
      </p:sp>
      <p:sp>
        <p:nvSpPr>
          <p:cNvPr id="151564" name="Rectangle 103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04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360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</a:t>
            </a:r>
            <a:r>
              <a:rPr lang="en-US" sz="4000" dirty="0" smtClean="0"/>
              <a:t>are spindle fibers?</a:t>
            </a:r>
            <a:endParaRPr lang="en-US" sz="4000" dirty="0"/>
          </a:p>
        </p:txBody>
      </p:sp>
      <p:sp>
        <p:nvSpPr>
          <p:cNvPr id="153608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3366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54277" name="AutoShape 5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4278" name="Text Box 6"/>
          <p:cNvSpPr txBox="1">
            <a:spLocks noChangeArrowheads="1"/>
          </p:cNvSpPr>
          <p:nvPr/>
        </p:nvSpPr>
        <p:spPr bwMode="auto">
          <a:xfrm>
            <a:off x="4752975" y="25558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3366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endParaRPr lang="en-US" sz="2400"/>
          </a:p>
        </p:txBody>
      </p:sp>
      <p:sp>
        <p:nvSpPr>
          <p:cNvPr id="54281" name="Rectangle 9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What is homozygous?</a:t>
            </a:r>
          </a:p>
        </p:txBody>
      </p:sp>
      <p:sp>
        <p:nvSpPr>
          <p:cNvPr id="54282" name="Rectangle 10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656" name="Rectangle 103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000" dirty="0" smtClean="0"/>
              <a:t>The process by which a cells cytoplasm is divided.</a:t>
            </a:r>
            <a:endParaRPr lang="en-US" sz="4000" dirty="0"/>
          </a:p>
        </p:txBody>
      </p:sp>
      <p:sp>
        <p:nvSpPr>
          <p:cNvPr id="155660" name="Rectangle 1036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70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5770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What </a:t>
            </a:r>
            <a:r>
              <a:rPr lang="en-US" sz="4000"/>
              <a:t>is </a:t>
            </a:r>
            <a:r>
              <a:rPr lang="en-US" sz="4000" smtClean="0"/>
              <a:t>cytokinesis?</a:t>
            </a:r>
            <a:endParaRPr lang="en-US" sz="4000" dirty="0"/>
          </a:p>
        </p:txBody>
      </p:sp>
      <p:sp>
        <p:nvSpPr>
          <p:cNvPr id="157704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750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Synthesizes lipids and moves supplies around the cell </a:t>
            </a:r>
          </a:p>
        </p:txBody>
      </p:sp>
      <p:sp>
        <p:nvSpPr>
          <p:cNvPr id="159751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796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1799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What is Smooth ER?</a:t>
            </a:r>
          </a:p>
        </p:txBody>
      </p:sp>
      <p:sp>
        <p:nvSpPr>
          <p:cNvPr id="161800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46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Modifies, sorts, and ships proteins</a:t>
            </a:r>
          </a:p>
        </p:txBody>
      </p:sp>
      <p:sp>
        <p:nvSpPr>
          <p:cNvPr id="163847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89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589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What is the golgi apparatus?</a:t>
            </a:r>
          </a:p>
        </p:txBody>
      </p:sp>
      <p:sp>
        <p:nvSpPr>
          <p:cNvPr id="165896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94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Only eukaryotic cells have these</a:t>
            </a:r>
          </a:p>
        </p:txBody>
      </p:sp>
      <p:sp>
        <p:nvSpPr>
          <p:cNvPr id="167943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98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6999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What are nucleus and membrane bound organelles?</a:t>
            </a:r>
          </a:p>
        </p:txBody>
      </p:sp>
      <p:sp>
        <p:nvSpPr>
          <p:cNvPr id="169992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03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Proteins are synthesized here</a:t>
            </a:r>
          </a:p>
        </p:txBody>
      </p:sp>
      <p:sp>
        <p:nvSpPr>
          <p:cNvPr id="172039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84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408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What is the ribosome</a:t>
            </a:r>
          </a:p>
        </p:txBody>
      </p:sp>
      <p:sp>
        <p:nvSpPr>
          <p:cNvPr id="174088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3366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13315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3366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accent2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4549775" y="3052763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3366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/>
          <a:p>
            <a:endParaRPr lang="en-US" sz="2400"/>
          </a:p>
        </p:txBody>
      </p:sp>
      <p:sp>
        <p:nvSpPr>
          <p:cNvPr id="13321" name="Rectangle 9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Tall (T) is dominant and short (t) is recessive.  The genotype for short plants</a:t>
            </a:r>
          </a:p>
        </p:txBody>
      </p:sp>
      <p:sp>
        <p:nvSpPr>
          <p:cNvPr id="13322" name="Rectangle 10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134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Stores water, minerals, salts, proteins and carbohydrates</a:t>
            </a:r>
          </a:p>
        </p:txBody>
      </p:sp>
      <p:sp>
        <p:nvSpPr>
          <p:cNvPr id="176135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18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7818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What are vacuoles?</a:t>
            </a:r>
          </a:p>
        </p:txBody>
      </p:sp>
      <p:sp>
        <p:nvSpPr>
          <p:cNvPr id="178184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230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Movement from high concentration to low concentration</a:t>
            </a:r>
          </a:p>
        </p:txBody>
      </p:sp>
      <p:sp>
        <p:nvSpPr>
          <p:cNvPr id="180231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276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82279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What is diffusion?</a:t>
            </a:r>
          </a:p>
        </p:txBody>
      </p:sp>
      <p:sp>
        <p:nvSpPr>
          <p:cNvPr id="182280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26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The fusion of egg and sperm is called</a:t>
            </a:r>
          </a:p>
        </p:txBody>
      </p:sp>
      <p:sp>
        <p:nvSpPr>
          <p:cNvPr id="184327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37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8637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What is fertilization?</a:t>
            </a:r>
          </a:p>
        </p:txBody>
      </p:sp>
      <p:sp>
        <p:nvSpPr>
          <p:cNvPr id="186376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42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In order to maintain homeostasis it is important for an animal to:</a:t>
            </a:r>
            <a:endParaRPr lang="en-US" sz="4000" dirty="0"/>
          </a:p>
        </p:txBody>
      </p:sp>
      <p:sp>
        <p:nvSpPr>
          <p:cNvPr id="188423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 algn="l">
              <a:buAutoNum type="alphaUcParenR"/>
            </a:pPr>
            <a:r>
              <a:rPr lang="en-US" dirty="0" smtClean="0"/>
              <a:t>Respond to its environment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Hide from its predators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Increase its prey population</a:t>
            </a:r>
          </a:p>
          <a:p>
            <a:pPr marL="514350" indent="-514350" algn="l">
              <a:buAutoNum type="alphaUcParenR"/>
            </a:pPr>
            <a:r>
              <a:rPr lang="en-US" dirty="0" smtClean="0"/>
              <a:t>Change its habitat</a:t>
            </a:r>
            <a:endParaRPr lang="en-US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46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047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/>
              <a:t>What is </a:t>
            </a:r>
            <a:r>
              <a:rPr lang="en-US" dirty="0" smtClean="0"/>
              <a:t>respond to </a:t>
            </a:r>
            <a:r>
              <a:rPr lang="en-US" smtClean="0"/>
              <a:t>its environment?</a:t>
            </a:r>
            <a:endParaRPr lang="en-US"/>
          </a:p>
        </p:txBody>
      </p:sp>
      <p:sp>
        <p:nvSpPr>
          <p:cNvPr id="190472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51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A testable possible explanation of an observation</a:t>
            </a:r>
          </a:p>
        </p:txBody>
      </p:sp>
      <p:sp>
        <p:nvSpPr>
          <p:cNvPr id="192519" name="Rectangle 103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64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456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What is a hypothesis?</a:t>
            </a:r>
          </a:p>
        </p:txBody>
      </p:sp>
      <p:sp>
        <p:nvSpPr>
          <p:cNvPr id="194568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2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4456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/>
              <a:t>What is tt?</a:t>
            </a:r>
          </a:p>
        </p:txBody>
      </p:sp>
      <p:sp>
        <p:nvSpPr>
          <p:cNvPr id="104457" name="Rectangle 103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614" name="Rectangle 6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Factor being tested in an experiment</a:t>
            </a:r>
          </a:p>
        </p:txBody>
      </p:sp>
      <p:sp>
        <p:nvSpPr>
          <p:cNvPr id="196615" name="Rectangle 7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66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9866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/>
              <a:t>What is a variable?</a:t>
            </a:r>
          </a:p>
        </p:txBody>
      </p:sp>
      <p:sp>
        <p:nvSpPr>
          <p:cNvPr id="198664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88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52400" y="1371600"/>
            <a:ext cx="8839200" cy="1143000"/>
          </a:xfrm>
        </p:spPr>
        <p:txBody>
          <a:bodyPr/>
          <a:lstStyle/>
          <a:p>
            <a:pPr>
              <a:spcBef>
                <a:spcPct val="50000"/>
              </a:spcBef>
            </a:pPr>
            <a:r>
              <a:rPr lang="en-US" sz="4000" dirty="0" smtClean="0"/>
              <a:t>According to the biological definition of a species, which organisms listed below would belong to the same species?</a:t>
            </a:r>
            <a:endParaRPr lang="en-US" sz="4000" dirty="0"/>
          </a:p>
        </p:txBody>
      </p:sp>
      <p:sp>
        <p:nvSpPr>
          <p:cNvPr id="25088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581400"/>
            <a:ext cx="6400800" cy="1752600"/>
          </a:xfrm>
        </p:spPr>
        <p:txBody>
          <a:bodyPr/>
          <a:lstStyle/>
          <a:p>
            <a:pPr marL="742950" indent="-742950" algn="l">
              <a:spcBef>
                <a:spcPct val="50000"/>
              </a:spcBef>
              <a:buAutoNum type="alphaUcParenR"/>
            </a:pPr>
            <a:r>
              <a:rPr lang="en-US" sz="2000" dirty="0" smtClean="0"/>
              <a:t>Plant that have flowers with the same structures that attract the same pollinators.</a:t>
            </a:r>
          </a:p>
          <a:p>
            <a:pPr marL="742950" indent="-742950" algn="l">
              <a:spcBef>
                <a:spcPct val="50000"/>
              </a:spcBef>
              <a:buAutoNum type="alphaUcParenR"/>
            </a:pPr>
            <a:r>
              <a:rPr lang="en-US" sz="2000" dirty="0" err="1" smtClean="0"/>
              <a:t>Protists</a:t>
            </a:r>
            <a:r>
              <a:rPr lang="en-US" sz="2000" dirty="0" smtClean="0"/>
              <a:t> that are the same shape and have the same structures for movement.</a:t>
            </a:r>
          </a:p>
          <a:p>
            <a:pPr marL="742950" indent="-742950" algn="l">
              <a:spcBef>
                <a:spcPct val="50000"/>
              </a:spcBef>
              <a:buAutoNum type="alphaUcParenR"/>
            </a:pPr>
            <a:r>
              <a:rPr lang="en-US" sz="2000" dirty="0" smtClean="0"/>
              <a:t>Animals that can breed and produce fertile offspring.</a:t>
            </a:r>
          </a:p>
          <a:p>
            <a:pPr marL="742950" indent="-742950" algn="l">
              <a:spcBef>
                <a:spcPct val="50000"/>
              </a:spcBef>
              <a:buAutoNum type="alphaUcParenR"/>
            </a:pPr>
            <a:r>
              <a:rPr lang="en-US" sz="2000" dirty="0" smtClean="0"/>
              <a:t>Mushrooms that are the same color and can grow on trees.</a:t>
            </a:r>
            <a:endParaRPr lang="en-US" dirty="0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8" name="AutoShape 3076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8552" name="Rectangle 308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/>
              <a:t>Animals that can breed and produce fertile </a:t>
            </a:r>
            <a:r>
              <a:rPr lang="en-US" sz="4000" dirty="0" smtClean="0"/>
              <a:t>offspring?</a:t>
            </a:r>
            <a:endParaRPr lang="en-US" sz="4000" dirty="0"/>
          </a:p>
        </p:txBody>
      </p:sp>
      <p:sp>
        <p:nvSpPr>
          <p:cNvPr id="108553" name="Rectangle 3081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8" name="Rectangle 3078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dirty="0" smtClean="0"/>
              <a:t>A Heterozygous organism contains what type of alleles?</a:t>
            </a:r>
            <a:endParaRPr lang="en-US" sz="4000" dirty="0"/>
          </a:p>
        </p:txBody>
      </p:sp>
      <p:sp>
        <p:nvSpPr>
          <p:cNvPr id="110599" name="Rectangle 3079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44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2648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/>
              <a:t>Contains dominant and recessive alleles?</a:t>
            </a:r>
            <a:endParaRPr lang="en-US" dirty="0"/>
          </a:p>
        </p:txBody>
      </p:sp>
      <p:sp>
        <p:nvSpPr>
          <p:cNvPr id="112649" name="Rectangle 103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FFFF00"/>
      </a:hlink>
      <a:folHlink>
        <a:srgbClr val="00000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1156</TotalTime>
  <Words>592</Words>
  <Application>Microsoft Office PowerPoint</Application>
  <PresentationFormat>On-screen Show (4:3)</PresentationFormat>
  <Paragraphs>163</Paragraphs>
  <Slides>51</Slides>
  <Notes>51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51</vt:i4>
      </vt:variant>
    </vt:vector>
  </HeadingPairs>
  <TitlesOfParts>
    <vt:vector size="52" baseType="lpstr">
      <vt:lpstr>Default Design</vt:lpstr>
      <vt:lpstr>PowerPoint Presentation</vt:lpstr>
      <vt:lpstr>Two identical alleles for a given trait</vt:lpstr>
      <vt:lpstr>What is homozygous?</vt:lpstr>
      <vt:lpstr>Tall (T) is dominant and short (t) is recessive.  The genotype for short plants</vt:lpstr>
      <vt:lpstr>What is tt?</vt:lpstr>
      <vt:lpstr>According to the biological definition of a species, which organisms listed below would belong to the same species?</vt:lpstr>
      <vt:lpstr>Animals that can breed and produce fertile offspring?</vt:lpstr>
      <vt:lpstr>A Heterozygous organism contains what type of alleles?</vt:lpstr>
      <vt:lpstr>Contains dominant and recessive alleles?</vt:lpstr>
      <vt:lpstr>These are used to study a family genetic history</vt:lpstr>
      <vt:lpstr>What is a pedigree?</vt:lpstr>
      <vt:lpstr>These are common shapes of bacteria EXCEPT</vt:lpstr>
      <vt:lpstr>What is square?</vt:lpstr>
      <vt:lpstr>Which of the following came first in the scientific study of living things?</vt:lpstr>
      <vt:lpstr>What is the Light Microscope?</vt:lpstr>
      <vt:lpstr>An organism that causes infections in plants and animals, but cannot be seen with a light microscope similar to that used in a high school biology course, is most likely a-</vt:lpstr>
      <vt:lpstr>What is a Virus?</vt:lpstr>
      <vt:lpstr>Which characteristic of prokaryotic organisms makes them different from eukaryotes?</vt:lpstr>
      <vt:lpstr>What is Prokaryotic cells do not have membrane bound organelles?</vt:lpstr>
      <vt:lpstr>Which of these could be successfully treated with antibiotics</vt:lpstr>
      <vt:lpstr>What is Strep Throat?</vt:lpstr>
      <vt:lpstr>Division of body cells</vt:lpstr>
      <vt:lpstr>What is mitosis?</vt:lpstr>
      <vt:lpstr>Rule of base pairing</vt:lpstr>
      <vt:lpstr>What is A binds with T and G binds with C?</vt:lpstr>
      <vt:lpstr>What is the significance of the number 23</vt:lpstr>
      <vt:lpstr>What is the number of chromosome pairs in humans?</vt:lpstr>
      <vt:lpstr>The structure responsible for guiding the movement of chromatids during cell division.</vt:lpstr>
      <vt:lpstr>What are spindle fibers?</vt:lpstr>
      <vt:lpstr>The process by which a cells cytoplasm is divided.</vt:lpstr>
      <vt:lpstr>What is cytokinesis?</vt:lpstr>
      <vt:lpstr>Synthesizes lipids and moves supplies around the cell </vt:lpstr>
      <vt:lpstr>What is Smooth ER?</vt:lpstr>
      <vt:lpstr>Modifies, sorts, and ships proteins</vt:lpstr>
      <vt:lpstr>What is the golgi apparatus?</vt:lpstr>
      <vt:lpstr>Only eukaryotic cells have these</vt:lpstr>
      <vt:lpstr>What are nucleus and membrane bound organelles?</vt:lpstr>
      <vt:lpstr>Proteins are synthesized here</vt:lpstr>
      <vt:lpstr>What is the ribosome</vt:lpstr>
      <vt:lpstr>Stores water, minerals, salts, proteins and carbohydrates</vt:lpstr>
      <vt:lpstr>What are vacuoles?</vt:lpstr>
      <vt:lpstr>Movement from high concentration to low concentration</vt:lpstr>
      <vt:lpstr>What is diffusion?</vt:lpstr>
      <vt:lpstr>The fusion of egg and sperm is called</vt:lpstr>
      <vt:lpstr>What is fertilization?</vt:lpstr>
      <vt:lpstr>In order to maintain homeostasis it is important for an animal to:</vt:lpstr>
      <vt:lpstr>What is respond to its environment?</vt:lpstr>
      <vt:lpstr>A testable possible explanation of an observation</vt:lpstr>
      <vt:lpstr>What is a hypothesis?</vt:lpstr>
      <vt:lpstr>Factor being tested in an experiment</vt:lpstr>
      <vt:lpstr>What is a variable?</vt:lpstr>
    </vt:vector>
  </TitlesOfParts>
  <Company>Grant County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Grant County High School</dc:creator>
  <cp:lastModifiedBy>Cook, Amy (ED06)</cp:lastModifiedBy>
  <cp:revision>83</cp:revision>
  <dcterms:created xsi:type="dcterms:W3CDTF">1998-08-19T17:45:48Z</dcterms:created>
  <dcterms:modified xsi:type="dcterms:W3CDTF">2013-01-18T18:00:03Z</dcterms:modified>
</cp:coreProperties>
</file>

<file path=docProps/thumbnail.jpeg>
</file>